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2" r:id="rId4"/>
    <p:sldId id="269" r:id="rId5"/>
    <p:sldId id="267" r:id="rId6"/>
    <p:sldId id="270" r:id="rId7"/>
    <p:sldId id="268" r:id="rId8"/>
    <p:sldId id="275" r:id="rId9"/>
    <p:sldId id="276" r:id="rId10"/>
    <p:sldId id="277" r:id="rId11"/>
    <p:sldId id="264" r:id="rId12"/>
    <p:sldId id="266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BAABCD"/>
    <a:srgbClr val="D5D5D5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EBAFA-B464-4706-BBC3-5AA58C62527B}" type="datetimeFigureOut">
              <a:rPr lang="en-AU" smtClean="0"/>
              <a:pPr/>
              <a:t>2/02/2015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01F09-E65F-4943-98E7-DB01B8326A96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D789-DE12-4B8B-BCED-7E6063DD4836}" type="datetimeFigureOut">
              <a:rPr lang="en-AU" smtClean="0"/>
              <a:pPr/>
              <a:t>2/02/2015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3774-CFDA-4ADC-A972-87BAC2D408A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D789-DE12-4B8B-BCED-7E6063DD4836}" type="datetimeFigureOut">
              <a:rPr lang="en-AU" smtClean="0"/>
              <a:pPr/>
              <a:t>2/02/2015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3774-CFDA-4ADC-A972-87BAC2D408A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D789-DE12-4B8B-BCED-7E6063DD4836}" type="datetimeFigureOut">
              <a:rPr lang="en-AU" smtClean="0"/>
              <a:pPr/>
              <a:t>2/02/2015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3774-CFDA-4ADC-A972-87BAC2D408A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D789-DE12-4B8B-BCED-7E6063DD4836}" type="datetimeFigureOut">
              <a:rPr lang="en-AU" smtClean="0"/>
              <a:pPr/>
              <a:t>2/02/2015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3774-CFDA-4ADC-A972-87BAC2D408A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D789-DE12-4B8B-BCED-7E6063DD4836}" type="datetimeFigureOut">
              <a:rPr lang="en-AU" smtClean="0"/>
              <a:pPr/>
              <a:t>2/02/2015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3774-CFDA-4ADC-A972-87BAC2D408A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D789-DE12-4B8B-BCED-7E6063DD4836}" type="datetimeFigureOut">
              <a:rPr lang="en-AU" smtClean="0"/>
              <a:pPr/>
              <a:t>2/02/2015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3774-CFDA-4ADC-A972-87BAC2D408A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D789-DE12-4B8B-BCED-7E6063DD4836}" type="datetimeFigureOut">
              <a:rPr lang="en-AU" smtClean="0"/>
              <a:pPr/>
              <a:t>2/02/2015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3774-CFDA-4ADC-A972-87BAC2D408A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D789-DE12-4B8B-BCED-7E6063DD4836}" type="datetimeFigureOut">
              <a:rPr lang="en-AU" smtClean="0"/>
              <a:pPr/>
              <a:t>2/02/2015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3774-CFDA-4ADC-A972-87BAC2D408A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D789-DE12-4B8B-BCED-7E6063DD4836}" type="datetimeFigureOut">
              <a:rPr lang="en-AU" smtClean="0"/>
              <a:pPr/>
              <a:t>2/02/2015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3774-CFDA-4ADC-A972-87BAC2D408A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D789-DE12-4B8B-BCED-7E6063DD4836}" type="datetimeFigureOut">
              <a:rPr lang="en-AU" smtClean="0"/>
              <a:pPr/>
              <a:t>2/02/2015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3774-CFDA-4ADC-A972-87BAC2D408A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D789-DE12-4B8B-BCED-7E6063DD4836}" type="datetimeFigureOut">
              <a:rPr lang="en-AU" smtClean="0"/>
              <a:pPr/>
              <a:t>2/02/2015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3774-CFDA-4ADC-A972-87BAC2D408A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4D789-DE12-4B8B-BCED-7E6063DD4836}" type="datetimeFigureOut">
              <a:rPr lang="en-AU" smtClean="0"/>
              <a:pPr/>
              <a:t>2/02/2015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53774-CFDA-4ADC-A972-87BAC2D408A6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Institutional Context for IWRM and River Basin Planning in China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Clive Lyle</a:t>
            </a:r>
          </a:p>
          <a:p>
            <a:r>
              <a:rPr lang="en-AU" dirty="0" smtClean="0"/>
              <a:t>International IWRM Consultant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0" y="87932"/>
            <a:ext cx="7380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Shiyang</a:t>
            </a:r>
            <a:r>
              <a:rPr kumimoji="0" lang="en-A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Basin Institutional</a:t>
            </a:r>
            <a:r>
              <a:rPr kumimoji="0" lang="en-AU" sz="28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Arrangements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971600" y="692696"/>
            <a:ext cx="7776864" cy="5976664"/>
            <a:chOff x="971600" y="692696"/>
            <a:chExt cx="7776864" cy="5976664"/>
          </a:xfrm>
        </p:grpSpPr>
        <p:sp>
          <p:nvSpPr>
            <p:cNvPr id="55" name="Rounded Rectangle 54"/>
            <p:cNvSpPr/>
            <p:nvPr/>
          </p:nvSpPr>
          <p:spPr>
            <a:xfrm>
              <a:off x="1475656" y="5301208"/>
              <a:ext cx="7272808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 smtClean="0"/>
                <a:t>COUNTIES</a:t>
              </a:r>
              <a:endParaRPr lang="en-AU" b="1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475656" y="6093296"/>
              <a:ext cx="7272808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 smtClean="0"/>
                <a:t>VILLAGE WATER USER ASSOCIATIONS</a:t>
              </a:r>
              <a:endParaRPr lang="en-AU" b="1" dirty="0"/>
            </a:p>
          </p:txBody>
        </p:sp>
        <p:cxnSp>
          <p:nvCxnSpPr>
            <p:cNvPr id="84" name="Straight Connector 83"/>
            <p:cNvCxnSpPr>
              <a:stCxn id="52" idx="2"/>
              <a:endCxn id="55" idx="0"/>
            </p:cNvCxnSpPr>
            <p:nvPr/>
          </p:nvCxnSpPr>
          <p:spPr>
            <a:xfrm>
              <a:off x="5112060" y="4869160"/>
              <a:ext cx="0" cy="4320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51" idx="2"/>
            </p:cNvCxnSpPr>
            <p:nvPr/>
          </p:nvCxnSpPr>
          <p:spPr>
            <a:xfrm>
              <a:off x="3059832" y="4869160"/>
              <a:ext cx="0" cy="4320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54" idx="2"/>
            </p:cNvCxnSpPr>
            <p:nvPr/>
          </p:nvCxnSpPr>
          <p:spPr>
            <a:xfrm>
              <a:off x="7164288" y="4869160"/>
              <a:ext cx="0" cy="4320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55" idx="2"/>
              <a:endCxn id="56" idx="0"/>
            </p:cNvCxnSpPr>
            <p:nvPr/>
          </p:nvCxnSpPr>
          <p:spPr>
            <a:xfrm>
              <a:off x="5112060" y="5877272"/>
              <a:ext cx="0" cy="2160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100"/>
            <p:cNvGrpSpPr/>
            <p:nvPr/>
          </p:nvGrpSpPr>
          <p:grpSpPr>
            <a:xfrm>
              <a:off x="971600" y="692696"/>
              <a:ext cx="7092688" cy="4176464"/>
              <a:chOff x="971600" y="692696"/>
              <a:chExt cx="7092688" cy="417646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2879812" y="692696"/>
                <a:ext cx="446449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en-AU" sz="2000" b="1" dirty="0" smtClean="0"/>
                  <a:t>Gansu Provincial Government</a:t>
                </a:r>
                <a:endParaRPr lang="en-AU" sz="2000" b="1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483768" y="1412776"/>
                <a:ext cx="5256584" cy="13681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</a:pPr>
                <a:r>
                  <a:rPr lang="en-AU" sz="2000" b="1" dirty="0" err="1"/>
                  <a:t>Shiyang</a:t>
                </a:r>
                <a:r>
                  <a:rPr lang="en-AU" sz="2000" b="1" dirty="0"/>
                  <a:t> River Basin Commission</a:t>
                </a:r>
                <a:endParaRPr lang="en-AU" sz="2000" dirty="0"/>
              </a:p>
              <a:p>
                <a:pPr marL="400050" indent="-400050">
                  <a:buFont typeface="+mj-lt"/>
                  <a:buAutoNum type="romanLcPeriod"/>
                </a:pPr>
                <a:r>
                  <a:rPr lang="en-AU" sz="2000" dirty="0" smtClean="0"/>
                  <a:t>Provincial </a:t>
                </a:r>
                <a:r>
                  <a:rPr lang="en-AU" sz="2000" dirty="0"/>
                  <a:t>Vice </a:t>
                </a:r>
                <a:r>
                  <a:rPr lang="en-AU" sz="2000" dirty="0" smtClean="0"/>
                  <a:t>Governors (Vice-Ministers)</a:t>
                </a:r>
                <a:endParaRPr lang="en-AU" sz="2000" dirty="0"/>
              </a:p>
              <a:p>
                <a:pPr marL="400050" indent="-400050">
                  <a:buFont typeface="+mj-lt"/>
                  <a:buAutoNum type="romanLcPeriod"/>
                </a:pPr>
                <a:r>
                  <a:rPr lang="en-AU" sz="2000" dirty="0" smtClean="0"/>
                  <a:t>Directors </a:t>
                </a:r>
                <a:r>
                  <a:rPr lang="en-AU" sz="2000" dirty="0"/>
                  <a:t>of Gansu </a:t>
                </a:r>
                <a:r>
                  <a:rPr lang="en-AU" sz="2000" dirty="0" smtClean="0"/>
                  <a:t>Departments</a:t>
                </a:r>
                <a:endParaRPr lang="en-AU" sz="2000" dirty="0"/>
              </a:p>
              <a:p>
                <a:pPr marL="400050" indent="-400050">
                  <a:buFont typeface="+mj-lt"/>
                  <a:buAutoNum type="romanLcPeriod"/>
                </a:pPr>
                <a:r>
                  <a:rPr lang="en-AU" sz="2000" dirty="0"/>
                  <a:t>Municipality Vice Mayors </a:t>
                </a:r>
                <a:r>
                  <a:rPr lang="en-AU" sz="2000" dirty="0" smtClean="0"/>
                  <a:t>(</a:t>
                </a:r>
                <a:r>
                  <a:rPr lang="en-AU" sz="2000" dirty="0"/>
                  <a:t>3</a:t>
                </a:r>
                <a:r>
                  <a:rPr lang="en-AU" sz="2000" dirty="0" smtClean="0"/>
                  <a:t>)</a:t>
                </a:r>
                <a:endParaRPr lang="en-AU" dirty="0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971600" y="3068960"/>
                <a:ext cx="2592288" cy="7200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000" b="1" dirty="0" err="1"/>
                  <a:t>Shiyang</a:t>
                </a:r>
                <a:r>
                  <a:rPr lang="en-AU" sz="2000" b="1" dirty="0"/>
                  <a:t> Basin Management </a:t>
                </a:r>
                <a:r>
                  <a:rPr lang="en-AU" sz="2000" b="1" dirty="0" smtClean="0"/>
                  <a:t>Bureau</a:t>
                </a:r>
                <a:endParaRPr lang="en-AU" sz="2000" dirty="0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2159832" y="4077072"/>
                <a:ext cx="5904456" cy="792088"/>
                <a:chOff x="2195736" y="4077072"/>
                <a:chExt cx="5904456" cy="792088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2195736" y="4077072"/>
                  <a:ext cx="1800000" cy="792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AU" sz="2000" b="1" dirty="0" err="1"/>
                    <a:t>Wuwei</a:t>
                  </a:r>
                  <a:r>
                    <a:rPr lang="en-AU" sz="2000" b="1" dirty="0"/>
                    <a:t> </a:t>
                  </a:r>
                  <a:r>
                    <a:rPr lang="en-AU" sz="2000" b="1" dirty="0" smtClean="0"/>
                    <a:t>Municipality</a:t>
                  </a:r>
                  <a:endParaRPr lang="en-AU" sz="2000" dirty="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4247964" y="4077072"/>
                  <a:ext cx="1800000" cy="792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AU" sz="2000" b="1" dirty="0" err="1"/>
                    <a:t>Jinchang</a:t>
                  </a:r>
                  <a:r>
                    <a:rPr lang="en-AU" sz="2000" b="1" dirty="0" smtClean="0"/>
                    <a:t> Municipality</a:t>
                  </a:r>
                  <a:endParaRPr lang="en-AU" dirty="0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6300192" y="4077072"/>
                  <a:ext cx="1800000" cy="792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AU" sz="2000" b="1" dirty="0" err="1"/>
                    <a:t>Zhangye</a:t>
                  </a:r>
                  <a:r>
                    <a:rPr lang="en-AU" sz="2000" b="1" dirty="0" smtClean="0"/>
                    <a:t> Municipality</a:t>
                  </a:r>
                  <a:endParaRPr lang="en-AU" sz="2000" dirty="0"/>
                </a:p>
              </p:txBody>
            </p:sp>
          </p:grpSp>
          <p:cxnSp>
            <p:nvCxnSpPr>
              <p:cNvPr id="59" name="Straight Connector 58"/>
              <p:cNvCxnSpPr>
                <a:stCxn id="47" idx="2"/>
                <a:endCxn id="49" idx="0"/>
              </p:cNvCxnSpPr>
              <p:nvPr/>
            </p:nvCxnSpPr>
            <p:spPr>
              <a:xfrm>
                <a:off x="5112060" y="1124744"/>
                <a:ext cx="0" cy="2880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3059832" y="3933056"/>
                <a:ext cx="410445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endCxn id="51" idx="0"/>
              </p:cNvCxnSpPr>
              <p:nvPr/>
            </p:nvCxnSpPr>
            <p:spPr>
              <a:xfrm>
                <a:off x="3059832" y="3933056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49" idx="2"/>
                <a:endCxn id="52" idx="0"/>
              </p:cNvCxnSpPr>
              <p:nvPr/>
            </p:nvCxnSpPr>
            <p:spPr>
              <a:xfrm>
                <a:off x="5112060" y="2780928"/>
                <a:ext cx="0" cy="129614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endCxn id="54" idx="0"/>
              </p:cNvCxnSpPr>
              <p:nvPr/>
            </p:nvCxnSpPr>
            <p:spPr>
              <a:xfrm>
                <a:off x="7164288" y="3933056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stCxn id="50" idx="3"/>
              </p:cNvCxnSpPr>
              <p:nvPr/>
            </p:nvCxnSpPr>
            <p:spPr>
              <a:xfrm flipV="1">
                <a:off x="3563888" y="3418114"/>
                <a:ext cx="1541512" cy="1088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AU" sz="3200" b="1" dirty="0" smtClean="0"/>
              <a:t>Some concluding comments on the Chinese approach to River Basin management</a:t>
            </a:r>
            <a:endParaRPr lang="en-AU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>
            <a:normAutofit/>
          </a:bodyPr>
          <a:lstStyle/>
          <a:p>
            <a:r>
              <a:rPr lang="en-AU" sz="2800" dirty="0" smtClean="0"/>
              <a:t>Uncontrolled and rapid industrial and urban development can rapidly deplete the </a:t>
            </a:r>
            <a:r>
              <a:rPr lang="en-AU" sz="2800" dirty="0" smtClean="0"/>
              <a:t>resource</a:t>
            </a:r>
            <a:endParaRPr lang="en-AU" sz="2800" dirty="0" smtClean="0"/>
          </a:p>
          <a:p>
            <a:r>
              <a:rPr lang="en-AU" sz="2800" dirty="0" smtClean="0"/>
              <a:t>Once this degradation has happened it is difficult and expensive to correct (especially the pollution</a:t>
            </a:r>
            <a:r>
              <a:rPr lang="en-AU" sz="2800" dirty="0" smtClean="0"/>
              <a:t>)</a:t>
            </a:r>
          </a:p>
          <a:p>
            <a:r>
              <a:rPr lang="en-AU" sz="2800" dirty="0" smtClean="0"/>
              <a:t>Need for pre-emptive action</a:t>
            </a:r>
            <a:endParaRPr lang="en-AU" sz="2800" dirty="0" smtClean="0"/>
          </a:p>
          <a:p>
            <a:r>
              <a:rPr lang="en-AU" sz="2800" dirty="0" smtClean="0"/>
              <a:t>River basin units are recognised as the necessary unit for planning the sharing of water, the management of drought and part of the solution for pollution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AU" sz="3200" b="1" dirty="0" smtClean="0"/>
              <a:t>Some concluding comments (2)</a:t>
            </a:r>
            <a:endParaRPr lang="en-AU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544616"/>
          </a:xfrm>
        </p:spPr>
        <p:txBody>
          <a:bodyPr>
            <a:normAutofit/>
          </a:bodyPr>
          <a:lstStyle/>
          <a:p>
            <a:r>
              <a:rPr lang="en-AU" sz="2800" dirty="0" smtClean="0"/>
              <a:t>There are 2 main models used (</a:t>
            </a:r>
            <a:r>
              <a:rPr lang="en-AU" sz="2800" dirty="0" err="1" smtClean="0"/>
              <a:t>i</a:t>
            </a:r>
            <a:r>
              <a:rPr lang="en-AU" sz="2800" dirty="0" smtClean="0"/>
              <a:t>) the more top down consultative model shown by the national level River Basin Commissions (ii) the newer cooperative, participative approach shown by the lower level RBOs</a:t>
            </a:r>
          </a:p>
          <a:p>
            <a:r>
              <a:rPr lang="en-AU" sz="2800" dirty="0" smtClean="0"/>
              <a:t>Both seem to work reasonably well.  Is one better?</a:t>
            </a:r>
          </a:p>
          <a:p>
            <a:r>
              <a:rPr lang="en-AU" sz="2800" dirty="0" smtClean="0"/>
              <a:t>The RBO are effective compared to many in other countries probably because they have decision making powers and </a:t>
            </a:r>
            <a:r>
              <a:rPr lang="en-AU" sz="2800" dirty="0" smtClean="0"/>
              <a:t>responsibilities. But mostly top down.</a:t>
            </a:r>
            <a:endParaRPr lang="en-AU" sz="2800" dirty="0" smtClean="0"/>
          </a:p>
          <a:p>
            <a:r>
              <a:rPr lang="en-AU" sz="2800" dirty="0" smtClean="0"/>
              <a:t>The nested approach (National-Province-County-WUA) to water resource management is effective and ensures Basin level planning connects to water users</a:t>
            </a: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AU" sz="3600" b="1" dirty="0" smtClean="0"/>
              <a:t>Some concluding comments (3)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r>
              <a:rPr lang="en-AU" sz="2800" dirty="0" smtClean="0"/>
              <a:t>R</a:t>
            </a:r>
            <a:r>
              <a:rPr lang="en-AU" sz="2800" dirty="0" smtClean="0"/>
              <a:t>esponsibilities for policy </a:t>
            </a:r>
            <a:r>
              <a:rPr lang="en-AU" sz="2800" dirty="0" smtClean="0"/>
              <a:t>and planning, </a:t>
            </a:r>
            <a:r>
              <a:rPr lang="en-AU" sz="2800" dirty="0" smtClean="0"/>
              <a:t>and service provision such as river operations, </a:t>
            </a:r>
            <a:r>
              <a:rPr lang="en-AU" sz="2800" dirty="0" smtClean="0"/>
              <a:t>and water supply to end </a:t>
            </a:r>
            <a:r>
              <a:rPr lang="en-AU" sz="2800" dirty="0" smtClean="0"/>
              <a:t>users fairly </a:t>
            </a:r>
            <a:r>
              <a:rPr lang="en-AU" sz="2800" dirty="0" smtClean="0"/>
              <a:t>clearly separated and </a:t>
            </a:r>
            <a:r>
              <a:rPr lang="en-AU" sz="2800" dirty="0" smtClean="0"/>
              <a:t>accountable</a:t>
            </a:r>
            <a:endParaRPr lang="en-AU" sz="2800" dirty="0" smtClean="0"/>
          </a:p>
          <a:p>
            <a:r>
              <a:rPr lang="en-AU" sz="2800" dirty="0" smtClean="0"/>
              <a:t>Management of surface water and groundwater resources are in one agency enabling strong and integrated management</a:t>
            </a:r>
          </a:p>
          <a:p>
            <a:r>
              <a:rPr lang="en-AU" sz="2800" dirty="0" smtClean="0"/>
              <a:t>Chinese agencies have a very strong focus on action and the end results</a:t>
            </a:r>
          </a:p>
          <a:p>
            <a:r>
              <a:rPr lang="en-AU" sz="2800" dirty="0" smtClean="0"/>
              <a:t>They have managed to keep the approaches fairly simple, practical and to address the important issues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AU" sz="3200" b="1" dirty="0" smtClean="0"/>
              <a:t>Some concluding comments (4</a:t>
            </a:r>
            <a:r>
              <a:rPr lang="en-AU" sz="3600" b="1" dirty="0" smtClean="0"/>
              <a:t>)</a:t>
            </a:r>
            <a:endParaRPr lang="en-AU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512" y="692696"/>
          <a:ext cx="8784976" cy="595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508"/>
                <a:gridCol w="5625468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Characteristic of Good IRBM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Progress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Water Laws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Recent, clear and comprehensive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Policies</a:t>
                      </a:r>
                      <a:r>
                        <a:rPr lang="en-AU" baseline="0" dirty="0" smtClean="0"/>
                        <a:t> to control water sharing and pollution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Mostly good</a:t>
                      </a:r>
                    </a:p>
                    <a:p>
                      <a:r>
                        <a:rPr lang="en-AU" dirty="0" smtClean="0"/>
                        <a:t>Enforcement variable</a:t>
                      </a:r>
                    </a:p>
                    <a:p>
                      <a:r>
                        <a:rPr lang="en-AU" dirty="0" smtClean="0"/>
                        <a:t>Some water trading takes </a:t>
                      </a:r>
                      <a:r>
                        <a:rPr lang="en-AU" dirty="0" smtClean="0"/>
                        <a:t>place with</a:t>
                      </a:r>
                      <a:r>
                        <a:rPr lang="en-AU" baseline="0" dirty="0" smtClean="0"/>
                        <a:t> basic entitlements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Involvement</a:t>
                      </a:r>
                      <a:r>
                        <a:rPr lang="en-AU" baseline="0" dirty="0" smtClean="0"/>
                        <a:t> of </a:t>
                      </a:r>
                      <a:r>
                        <a:rPr lang="en-AU" dirty="0" smtClean="0"/>
                        <a:t>agencies in river basin management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Relevant agencies involved in more recent RBOs</a:t>
                      </a:r>
                    </a:p>
                    <a:p>
                      <a:r>
                        <a:rPr lang="en-AU" dirty="0" smtClean="0"/>
                        <a:t>Difficult to achieve other agencies direct involvement (</a:t>
                      </a:r>
                      <a:r>
                        <a:rPr lang="en-AU" dirty="0" err="1" smtClean="0"/>
                        <a:t>eg</a:t>
                      </a:r>
                      <a:r>
                        <a:rPr lang="en-AU" dirty="0" smtClean="0"/>
                        <a:t>.</a:t>
                      </a:r>
                      <a:r>
                        <a:rPr lang="en-AU" baseline="0" dirty="0" smtClean="0"/>
                        <a:t>  environment, forestry) </a:t>
                      </a:r>
                      <a:r>
                        <a:rPr lang="en-AU" dirty="0" smtClean="0"/>
                        <a:t>without prescriptive laws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River basin plans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Mostly</a:t>
                      </a:r>
                      <a:r>
                        <a:rPr lang="en-AU" baseline="0" dirty="0" smtClean="0"/>
                        <a:t> effective and focussed on results</a:t>
                      </a:r>
                    </a:p>
                    <a:p>
                      <a:r>
                        <a:rPr lang="en-AU" baseline="0" dirty="0" smtClean="0"/>
                        <a:t>Being funded and implemented</a:t>
                      </a:r>
                    </a:p>
                    <a:p>
                      <a:r>
                        <a:rPr lang="en-AU" baseline="0" dirty="0" smtClean="0"/>
                        <a:t>Willing to make difficult decisions</a:t>
                      </a:r>
                      <a:br>
                        <a:rPr lang="en-AU" baseline="0" dirty="0" smtClean="0"/>
                      </a:br>
                      <a:r>
                        <a:rPr lang="en-AU" baseline="0" dirty="0" smtClean="0"/>
                        <a:t>Innovative approaches being used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Data and information between agencies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Mostly</a:t>
                      </a:r>
                      <a:r>
                        <a:rPr lang="en-AU" baseline="0" dirty="0" smtClean="0"/>
                        <a:t> reasonable data</a:t>
                      </a:r>
                      <a:endParaRPr lang="en-AU" dirty="0" smtClean="0"/>
                    </a:p>
                    <a:p>
                      <a:r>
                        <a:rPr lang="en-AU" dirty="0" smtClean="0"/>
                        <a:t>Limited</a:t>
                      </a:r>
                      <a:r>
                        <a:rPr lang="en-AU" baseline="0" dirty="0" smtClean="0"/>
                        <a:t> sharing between agencies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Participation and engagement of water users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Generally limited although the administrative system enables</a:t>
                      </a:r>
                      <a:r>
                        <a:rPr lang="en-AU" baseline="0" dirty="0" smtClean="0"/>
                        <a:t> bottom up feedback</a:t>
                      </a:r>
                      <a:endParaRPr lang="en-AU" dirty="0" smtClean="0"/>
                    </a:p>
                    <a:p>
                      <a:r>
                        <a:rPr lang="en-AU" dirty="0" smtClean="0"/>
                        <a:t>Users</a:t>
                      </a:r>
                      <a:r>
                        <a:rPr lang="en-AU" baseline="0" dirty="0" smtClean="0"/>
                        <a:t> i</a:t>
                      </a:r>
                      <a:r>
                        <a:rPr lang="en-AU" dirty="0" smtClean="0"/>
                        <a:t>nvolved in </a:t>
                      </a:r>
                      <a:r>
                        <a:rPr lang="en-AU" dirty="0" smtClean="0"/>
                        <a:t>implementation as needed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Financing</a:t>
                      </a:r>
                      <a:r>
                        <a:rPr lang="en-AU" baseline="0" dirty="0" smtClean="0"/>
                        <a:t> of infrastructure O&amp;M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Industry and urban tariffs collected</a:t>
                      </a:r>
                    </a:p>
                    <a:p>
                      <a:r>
                        <a:rPr lang="en-AU" dirty="0" smtClean="0"/>
                        <a:t>Agriculture</a:t>
                      </a:r>
                      <a:r>
                        <a:rPr lang="en-AU" baseline="0" dirty="0" smtClean="0"/>
                        <a:t> contributes water user </a:t>
                      </a:r>
                      <a:r>
                        <a:rPr lang="en-AU" baseline="0" smtClean="0"/>
                        <a:t>fees for O&amp;M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n-AU" sz="3600" b="1" dirty="0" smtClean="0"/>
              <a:t>National Level River Basin Administration in China</a:t>
            </a:r>
            <a:endParaRPr lang="en-AU" sz="36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499992" y="1484784"/>
            <a:ext cx="4182244" cy="4581128"/>
            <a:chOff x="2339752" y="1196752"/>
            <a:chExt cx="4686300" cy="5029201"/>
          </a:xfrm>
        </p:grpSpPr>
        <p:pic>
          <p:nvPicPr>
            <p:cNvPr id="3074" name="Picture 2" descr="http://www.wepa-db.net/images/policies/state/chn/map-river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9752" y="1196752"/>
              <a:ext cx="4686300" cy="5029201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4427984" y="3645024"/>
              <a:ext cx="1296144" cy="246221"/>
            </a:xfrm>
            <a:prstGeom prst="rect">
              <a:avLst/>
            </a:prstGeom>
            <a:solidFill>
              <a:srgbClr val="BAABCD"/>
            </a:solidFill>
          </p:spPr>
          <p:txBody>
            <a:bodyPr wrap="square" rtlCol="0">
              <a:spAutoFit/>
            </a:bodyPr>
            <a:lstStyle/>
            <a:p>
              <a:r>
                <a:rPr lang="en-AU" sz="1000" dirty="0" smtClean="0"/>
                <a:t>Yangtze River Basin</a:t>
              </a:r>
              <a:endParaRPr lang="en-AU" sz="1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68144" y="1700808"/>
              <a:ext cx="900008" cy="226591"/>
            </a:xfrm>
            <a:prstGeom prst="rect">
              <a:avLst/>
            </a:prstGeom>
            <a:solidFill>
              <a:srgbClr val="D5D5D5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n-AU" sz="1000" dirty="0"/>
                <a:t> </a:t>
              </a:r>
              <a:r>
                <a:rPr lang="en-AU" sz="1000" dirty="0" smtClean="0"/>
                <a:t>Songhua RB</a:t>
              </a:r>
              <a:endParaRPr lang="en-AU" sz="10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23528" y="1340768"/>
            <a:ext cx="4104456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For administrative purposes there are 7 </a:t>
            </a:r>
            <a:r>
              <a:rPr lang="en-AU" b="1" u="sng" dirty="0" smtClean="0"/>
              <a:t>National level </a:t>
            </a:r>
            <a:r>
              <a:rPr lang="en-AU" b="1" dirty="0" smtClean="0"/>
              <a:t>River Basins :</a:t>
            </a:r>
          </a:p>
          <a:p>
            <a:endParaRPr lang="en-AU" dirty="0"/>
          </a:p>
          <a:p>
            <a:pPr marL="342900">
              <a:spcBef>
                <a:spcPts val="600"/>
              </a:spcBef>
              <a:buFont typeface="+mj-lt"/>
              <a:buAutoNum type="arabicPeriod"/>
            </a:pPr>
            <a:r>
              <a:rPr lang="en-AU" dirty="0" smtClean="0"/>
              <a:t>Yellow River Basin (also responsible for inland basins) </a:t>
            </a:r>
          </a:p>
          <a:p>
            <a:pPr marL="342900">
              <a:spcBef>
                <a:spcPts val="600"/>
              </a:spcBef>
              <a:buFont typeface="+mj-lt"/>
              <a:buAutoNum type="arabicPeriod"/>
            </a:pPr>
            <a:r>
              <a:rPr lang="en-AU" dirty="0" err="1" smtClean="0"/>
              <a:t>Haihe</a:t>
            </a:r>
            <a:r>
              <a:rPr lang="en-AU" dirty="0" smtClean="0"/>
              <a:t> Basin</a:t>
            </a:r>
          </a:p>
          <a:p>
            <a:pPr marL="342900">
              <a:spcBef>
                <a:spcPts val="600"/>
              </a:spcBef>
              <a:buFont typeface="+mj-lt"/>
              <a:buAutoNum type="arabicPeriod"/>
            </a:pPr>
            <a:r>
              <a:rPr lang="en-AU" dirty="0" err="1" smtClean="0"/>
              <a:t>Huaihe</a:t>
            </a:r>
            <a:r>
              <a:rPr lang="en-AU" dirty="0" smtClean="0"/>
              <a:t> Basin</a:t>
            </a:r>
          </a:p>
          <a:p>
            <a:pPr marL="342900">
              <a:spcBef>
                <a:spcPts val="600"/>
              </a:spcBef>
              <a:buFont typeface="+mj-lt"/>
              <a:buAutoNum type="arabicPeriod"/>
            </a:pPr>
            <a:r>
              <a:rPr lang="en-AU" dirty="0" err="1" smtClean="0"/>
              <a:t>Songliao</a:t>
            </a:r>
            <a:r>
              <a:rPr lang="en-AU" dirty="0" smtClean="0"/>
              <a:t> River Basin </a:t>
            </a:r>
          </a:p>
          <a:p>
            <a:pPr marL="342900">
              <a:spcBef>
                <a:spcPts val="600"/>
              </a:spcBef>
              <a:buFont typeface="+mj-lt"/>
              <a:buAutoNum type="arabicPeriod"/>
            </a:pPr>
            <a:r>
              <a:rPr lang="en-AU" dirty="0" smtClean="0"/>
              <a:t>Yangtze River Basin</a:t>
            </a:r>
          </a:p>
          <a:p>
            <a:pPr marL="342900">
              <a:spcBef>
                <a:spcPts val="600"/>
              </a:spcBef>
              <a:buFont typeface="+mj-lt"/>
              <a:buAutoNum type="arabicPeriod"/>
            </a:pPr>
            <a:r>
              <a:rPr lang="en-AU" dirty="0" err="1" smtClean="0"/>
              <a:t>Taihe</a:t>
            </a:r>
            <a:r>
              <a:rPr lang="en-AU" dirty="0" smtClean="0"/>
              <a:t> Basin (lower </a:t>
            </a:r>
            <a:r>
              <a:rPr lang="en-AU" dirty="0" err="1" smtClean="0"/>
              <a:t>Yangtse</a:t>
            </a:r>
            <a:r>
              <a:rPr lang="en-AU" dirty="0" smtClean="0"/>
              <a:t> RB)</a:t>
            </a:r>
          </a:p>
          <a:p>
            <a:pPr marL="342900">
              <a:spcBef>
                <a:spcPts val="600"/>
              </a:spcBef>
              <a:buFont typeface="+mj-lt"/>
              <a:buAutoNum type="arabicPeriod"/>
            </a:pPr>
            <a:r>
              <a:rPr lang="en-AU" dirty="0" smtClean="0"/>
              <a:t>Pearl River Basin</a:t>
            </a:r>
          </a:p>
          <a:p>
            <a:pPr marL="342900" indent="-342900">
              <a:buFont typeface="+mj-lt"/>
              <a:buAutoNum type="arabicPeriod"/>
            </a:pPr>
            <a:endParaRPr lang="en-AU" dirty="0"/>
          </a:p>
          <a:p>
            <a:r>
              <a:rPr lang="en-AU" dirty="0" smtClean="0"/>
              <a:t>The River Basin Commissions are units of the Ministry of Water Resources with their offices located within the respective river basin.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en-AU" sz="3600" b="1" dirty="0" smtClean="0"/>
              <a:t>The Yellow River Example</a:t>
            </a:r>
            <a:endParaRPr lang="en-AU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400600"/>
          </a:xfrm>
        </p:spPr>
        <p:txBody>
          <a:bodyPr>
            <a:normAutofit fontScale="62500" lnSpcReduction="20000"/>
          </a:bodyPr>
          <a:lstStyle/>
          <a:p>
            <a:r>
              <a:rPr lang="en-AU" sz="3600" dirty="0" smtClean="0"/>
              <a:t>11 Provinces (States) in the Basin making it transboundary as Provinces have major water resource management responsibilities</a:t>
            </a:r>
          </a:p>
          <a:p>
            <a:r>
              <a:rPr lang="en-AU" sz="3600" dirty="0" smtClean="0"/>
              <a:t>Key water resource issues are water scarcity, flooding, sedimentation, pollution and environmental degradation</a:t>
            </a:r>
          </a:p>
          <a:p>
            <a:r>
              <a:rPr lang="en-AU" sz="3600" dirty="0" smtClean="0"/>
              <a:t>Zero </a:t>
            </a:r>
            <a:r>
              <a:rPr lang="en-AU" sz="3600" dirty="0"/>
              <a:t>flow occurred in the lower </a:t>
            </a:r>
            <a:r>
              <a:rPr lang="en-AU" sz="3600" dirty="0" smtClean="0"/>
              <a:t>reaches in </a:t>
            </a:r>
            <a:r>
              <a:rPr lang="en-AU" sz="3600" dirty="0"/>
              <a:t>21 years out of 27 years from 1972 to </a:t>
            </a:r>
            <a:r>
              <a:rPr lang="en-AU" sz="3600" dirty="0" smtClean="0"/>
              <a:t>1999 for a total no flow period of  1,091 </a:t>
            </a:r>
            <a:r>
              <a:rPr lang="en-AU" sz="3600" dirty="0"/>
              <a:t>days </a:t>
            </a:r>
            <a:endParaRPr lang="en-AU" sz="3600" dirty="0" smtClean="0"/>
          </a:p>
          <a:p>
            <a:r>
              <a:rPr lang="en-AU" sz="3600" dirty="0" smtClean="0"/>
              <a:t>Management of the river is shared between the YRCC and the Provinces</a:t>
            </a:r>
          </a:p>
          <a:p>
            <a:r>
              <a:rPr lang="en-AU" sz="3600" dirty="0" smtClean="0"/>
              <a:t>In essence, the YRCC establishes Provincial water allocations (both long term allocation scheme and then annual and emergency/drought plans) in consultation with Provinces</a:t>
            </a:r>
          </a:p>
          <a:p>
            <a:r>
              <a:rPr lang="en-AU" sz="3600" dirty="0" smtClean="0"/>
              <a:t>The allocation is approved by the State Council</a:t>
            </a:r>
          </a:p>
          <a:p>
            <a:r>
              <a:rPr lang="en-AU" sz="3600" dirty="0" smtClean="0"/>
              <a:t>Provinces then allocate water internally consistent with the overall scheme and their quota</a:t>
            </a:r>
          </a:p>
          <a:p>
            <a:r>
              <a:rPr lang="en-AU" sz="3600" dirty="0" smtClean="0"/>
              <a:t>Responsibilities for mainstream and tributary regulation mostly rest with the Provinces-  some exceptions especially for larger </a:t>
            </a:r>
            <a:r>
              <a:rPr lang="en-AU" sz="3600" dirty="0" smtClean="0"/>
              <a:t>reservoirs and flood control</a:t>
            </a:r>
            <a:endParaRPr lang="en-A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 smtClean="0"/>
              <a:t>The </a:t>
            </a:r>
            <a:r>
              <a:rPr lang="en-AU" sz="3600" b="1" dirty="0" err="1" smtClean="0"/>
              <a:t>Haihe</a:t>
            </a:r>
            <a:r>
              <a:rPr lang="en-AU" sz="3600" b="1" dirty="0" smtClean="0"/>
              <a:t> Basin and </a:t>
            </a:r>
            <a:r>
              <a:rPr lang="en-AU" sz="3600" b="1" dirty="0" err="1" smtClean="0"/>
              <a:t>Bohai</a:t>
            </a:r>
            <a:r>
              <a:rPr lang="en-AU" sz="3600" b="1" dirty="0" smtClean="0"/>
              <a:t> Sea Example</a:t>
            </a:r>
            <a:endParaRPr lang="en-AU" sz="36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96752"/>
            <a:ext cx="388843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1772816"/>
            <a:ext cx="4752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Perhaps the most water scarce and polluted river basin in China</a:t>
            </a:r>
          </a:p>
          <a:p>
            <a:endParaRPr lang="en-AU" sz="2400" dirty="0"/>
          </a:p>
          <a:p>
            <a:r>
              <a:rPr lang="en-AU" sz="2400" dirty="0" smtClean="0"/>
              <a:t>Some question as to whether it can really be rehabilitated (especially the pollution)</a:t>
            </a:r>
          </a:p>
          <a:p>
            <a:endParaRPr lang="en-AU" sz="2400" dirty="0"/>
          </a:p>
          <a:p>
            <a:r>
              <a:rPr lang="en-AU" sz="2400" dirty="0" smtClean="0"/>
              <a:t>Surface water being transferred in from the Yangtze river basin (South to North Transfer) 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7128792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1560" y="332656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 smtClean="0"/>
              <a:t>The </a:t>
            </a:r>
            <a:r>
              <a:rPr lang="en-AU" sz="3600" b="1" dirty="0" err="1" smtClean="0"/>
              <a:t>Haihe</a:t>
            </a:r>
            <a:r>
              <a:rPr lang="en-AU" sz="3600" b="1" dirty="0" smtClean="0"/>
              <a:t> Basin and </a:t>
            </a:r>
            <a:r>
              <a:rPr lang="en-AU" sz="3600" b="1" dirty="0" err="1" smtClean="0"/>
              <a:t>Bohai</a:t>
            </a:r>
            <a:r>
              <a:rPr lang="en-AU" sz="3600" b="1" dirty="0" smtClean="0"/>
              <a:t> Sea Example</a:t>
            </a:r>
            <a:endParaRPr lang="en-A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 smtClean="0"/>
              <a:t>Serious Impacts on the </a:t>
            </a:r>
            <a:r>
              <a:rPr lang="en-AU" sz="3600" b="1" dirty="0" err="1" smtClean="0"/>
              <a:t>Bohai</a:t>
            </a:r>
            <a:r>
              <a:rPr lang="en-AU" sz="3600" b="1" dirty="0" smtClean="0"/>
              <a:t> Sea</a:t>
            </a:r>
            <a:endParaRPr lang="en-AU" sz="36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211960" y="2708920"/>
            <a:ext cx="4753694" cy="3442792"/>
            <a:chOff x="0" y="179"/>
            <a:chExt cx="4704" cy="4019"/>
          </a:xfrm>
        </p:grpSpPr>
        <p:pic>
          <p:nvPicPr>
            <p:cNvPr id="5" name="Picture 4" descr="99-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92"/>
              <a:ext cx="4704" cy="4006"/>
            </a:xfrm>
            <a:prstGeom prst="rect">
              <a:avLst/>
            </a:prstGeom>
            <a:noFill/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179"/>
              <a:ext cx="76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1600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1600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1600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1600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1600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1600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1600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1600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1600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9pPr>
            </a:lstStyle>
            <a:p>
              <a:pPr marL="457200" indent="-457200"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b="1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1999-10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9512" y="1484784"/>
            <a:ext cx="381642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Severe pollution from industry, urban growth and agriculture in Basin rivers</a:t>
            </a:r>
          </a:p>
          <a:p>
            <a:endParaRPr lang="en-AU" sz="2800" dirty="0"/>
          </a:p>
          <a:p>
            <a:r>
              <a:rPr lang="en-AU" sz="2800" dirty="0" smtClean="0"/>
              <a:t>Along with the much reduced river flow into the rivers, the </a:t>
            </a:r>
            <a:r>
              <a:rPr lang="en-AU" sz="2800" dirty="0" err="1" smtClean="0"/>
              <a:t>Bohai</a:t>
            </a:r>
            <a:r>
              <a:rPr lang="en-AU" sz="2800" dirty="0" smtClean="0"/>
              <a:t> Sea is polluted causing red tides and depleting the fishery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en-AU" sz="3600" b="1" dirty="0" err="1" smtClean="0"/>
              <a:t>Hai</a:t>
            </a:r>
            <a:r>
              <a:rPr lang="en-AU" sz="3600" b="1" dirty="0" smtClean="0"/>
              <a:t> Basin- Institutional Arrangements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7 Provincial level governments making it transboundary</a:t>
            </a:r>
          </a:p>
          <a:p>
            <a:r>
              <a:rPr lang="en-AU" dirty="0" err="1" smtClean="0"/>
              <a:t>Hai</a:t>
            </a:r>
            <a:r>
              <a:rPr lang="en-AU" dirty="0" smtClean="0"/>
              <a:t> Basin Commission under the MWR mostly concerned with water sharing and conservation.  Similar to YRCC</a:t>
            </a:r>
          </a:p>
          <a:p>
            <a:r>
              <a:rPr lang="en-AU" dirty="0" smtClean="0"/>
              <a:t>Ministry of Environment (since 2008) with the key role of pollution control</a:t>
            </a:r>
          </a:p>
          <a:p>
            <a:r>
              <a:rPr lang="en-AU" dirty="0" smtClean="0"/>
              <a:t>In order to manage the problems in a better way MWR and MEP have formed a Joint Program Steering Committee</a:t>
            </a:r>
          </a:p>
          <a:p>
            <a:r>
              <a:rPr lang="en-AU" dirty="0" smtClean="0"/>
              <a:t>MWR and MEP jointly plan basin management with some consultation with Provincial governments</a:t>
            </a:r>
          </a:p>
          <a:p>
            <a:r>
              <a:rPr lang="en-AU" dirty="0" err="1" smtClean="0"/>
              <a:t>Harmonisationisation</a:t>
            </a:r>
            <a:r>
              <a:rPr lang="en-AU" dirty="0" smtClean="0"/>
              <a:t> of water management function </a:t>
            </a:r>
            <a:r>
              <a:rPr lang="en-AU" dirty="0" smtClean="0"/>
              <a:t>zones and environmental </a:t>
            </a:r>
            <a:r>
              <a:rPr lang="en-AU" dirty="0" smtClean="0"/>
              <a:t>standards</a:t>
            </a:r>
            <a:endParaRPr lang="en-AU" dirty="0" smtClean="0"/>
          </a:p>
          <a:p>
            <a:r>
              <a:rPr lang="en-AU" dirty="0" smtClean="0"/>
              <a:t>Implementation is by lower levels of government (Provinces, Municipalities, Counties)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en-AU" sz="3600" b="1" dirty="0" smtClean="0"/>
              <a:t>The </a:t>
            </a:r>
            <a:r>
              <a:rPr lang="en-AU" sz="3600" b="1" dirty="0" err="1" smtClean="0"/>
              <a:t>Shiyang</a:t>
            </a:r>
            <a:r>
              <a:rPr lang="en-AU" sz="3600" b="1" dirty="0" smtClean="0"/>
              <a:t> Basin Example</a:t>
            </a:r>
            <a:endParaRPr lang="en-AU" sz="3600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0693" y="1268760"/>
            <a:ext cx="364840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1268760"/>
            <a:ext cx="496855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Situation</a:t>
            </a:r>
          </a:p>
          <a:p>
            <a:r>
              <a:rPr lang="en-AU" sz="2400" dirty="0" smtClean="0"/>
              <a:t>Inland river basin within one Province</a:t>
            </a:r>
          </a:p>
          <a:p>
            <a:endParaRPr lang="en-AU" sz="2400" b="1" dirty="0" smtClean="0"/>
          </a:p>
          <a:p>
            <a:r>
              <a:rPr lang="en-AU" sz="2400" b="1" dirty="0" smtClean="0"/>
              <a:t>Problems</a:t>
            </a:r>
            <a:endParaRPr lang="en-AU" sz="2400" dirty="0"/>
          </a:p>
          <a:p>
            <a:pPr marL="400050" lvl="0" indent="-400050">
              <a:spcBef>
                <a:spcPts val="600"/>
              </a:spcBef>
              <a:buFont typeface="+mj-lt"/>
              <a:buAutoNum type="romanLcPeriod"/>
            </a:pPr>
            <a:r>
              <a:rPr lang="en-AU" sz="2400" dirty="0"/>
              <a:t>Over use of </a:t>
            </a:r>
            <a:r>
              <a:rPr lang="en-AU" sz="2400" dirty="0" smtClean="0"/>
              <a:t>water</a:t>
            </a:r>
          </a:p>
          <a:p>
            <a:pPr marL="400050" lvl="0" indent="-400050">
              <a:spcBef>
                <a:spcPts val="600"/>
              </a:spcBef>
              <a:buFont typeface="+mj-lt"/>
              <a:buAutoNum type="romanLcPeriod"/>
            </a:pPr>
            <a:r>
              <a:rPr lang="en-AU" sz="2400" dirty="0" smtClean="0"/>
              <a:t>River </a:t>
            </a:r>
            <a:r>
              <a:rPr lang="en-AU" sz="2400" dirty="0"/>
              <a:t>system and terminal lake system </a:t>
            </a:r>
            <a:r>
              <a:rPr lang="en-AU" sz="2400" dirty="0" smtClean="0"/>
              <a:t>dry for </a:t>
            </a:r>
            <a:r>
              <a:rPr lang="en-AU" sz="2400" dirty="0"/>
              <a:t>many years, </a:t>
            </a:r>
            <a:endParaRPr lang="en-AU" sz="2400" dirty="0" smtClean="0"/>
          </a:p>
          <a:p>
            <a:pPr marL="400050" lvl="0" indent="-400050">
              <a:spcBef>
                <a:spcPts val="600"/>
              </a:spcBef>
              <a:buFont typeface="+mj-lt"/>
              <a:buAutoNum type="romanLcPeriod"/>
            </a:pPr>
            <a:r>
              <a:rPr lang="en-AU" sz="2400" dirty="0" smtClean="0"/>
              <a:t>deserts </a:t>
            </a:r>
            <a:r>
              <a:rPr lang="en-AU" sz="2400" dirty="0"/>
              <a:t>and sand storms expanding, </a:t>
            </a:r>
            <a:r>
              <a:rPr lang="en-AU" sz="2400" dirty="0" smtClean="0"/>
              <a:t>extreme poverty and poor living conditions</a:t>
            </a:r>
            <a:endParaRPr lang="en-AU" sz="2400" dirty="0"/>
          </a:p>
          <a:p>
            <a:pPr marL="400050" lvl="0" indent="-400050">
              <a:spcBef>
                <a:spcPts val="600"/>
              </a:spcBef>
              <a:buFont typeface="+mj-lt"/>
              <a:buAutoNum type="romanLcPeriod"/>
            </a:pPr>
            <a:r>
              <a:rPr lang="en-AU" sz="2400" dirty="0"/>
              <a:t>Groundwater use </a:t>
            </a:r>
            <a:r>
              <a:rPr lang="en-AU" sz="2400" dirty="0" smtClean="0"/>
              <a:t>unsustainable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chemeClr val="tx2"/>
                </a:solidFill>
              </a:rPr>
              <a:t>The </a:t>
            </a:r>
            <a:r>
              <a:rPr lang="en-AU" sz="3600" b="1" dirty="0" err="1" smtClean="0">
                <a:solidFill>
                  <a:schemeClr val="tx2"/>
                </a:solidFill>
              </a:rPr>
              <a:t>Shiyang</a:t>
            </a:r>
            <a:r>
              <a:rPr lang="en-AU" sz="3600" b="1" dirty="0" smtClean="0">
                <a:solidFill>
                  <a:schemeClr val="tx2"/>
                </a:solidFill>
              </a:rPr>
              <a:t> RB Example</a:t>
            </a:r>
            <a:endParaRPr lang="en-AU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184576"/>
          </a:xfrm>
        </p:spPr>
        <p:txBody>
          <a:bodyPr>
            <a:normAutofit fontScale="92500" lnSpcReduction="20000"/>
          </a:bodyPr>
          <a:lstStyle/>
          <a:p>
            <a:pPr marL="571500" lvl="0" indent="-571500">
              <a:buFont typeface="+mj-lt"/>
              <a:buAutoNum type="romanLcPeriod"/>
            </a:pPr>
            <a:r>
              <a:rPr lang="en-AU" sz="3300" dirty="0" smtClean="0"/>
              <a:t>Formed RBO comprising Province and Municipality members</a:t>
            </a:r>
          </a:p>
          <a:p>
            <a:pPr marL="571500" lvl="0" indent="-571500">
              <a:lnSpc>
                <a:spcPct val="120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n-AU" sz="3300" dirty="0" smtClean="0"/>
              <a:t>Comprehensive </a:t>
            </a:r>
            <a:r>
              <a:rPr lang="en-AU" sz="3300" dirty="0"/>
              <a:t>RB plan that involved</a:t>
            </a:r>
            <a:r>
              <a:rPr lang="en-AU" dirty="0"/>
              <a:t>:</a:t>
            </a:r>
          </a:p>
          <a:p>
            <a:pPr lvl="0"/>
            <a:r>
              <a:rPr lang="en-AU" sz="2800" dirty="0"/>
              <a:t>W</a:t>
            </a:r>
            <a:r>
              <a:rPr lang="en-AU" sz="2800" dirty="0" smtClean="0"/>
              <a:t>ater </a:t>
            </a:r>
            <a:r>
              <a:rPr lang="en-AU" sz="2800" dirty="0"/>
              <a:t>allocation and </a:t>
            </a:r>
            <a:r>
              <a:rPr lang="en-AU" sz="2800" dirty="0" smtClean="0"/>
              <a:t>permits</a:t>
            </a:r>
            <a:endParaRPr lang="en-AU" sz="2800" dirty="0"/>
          </a:p>
          <a:p>
            <a:pPr lvl="0"/>
            <a:r>
              <a:rPr lang="en-AU" sz="2800" dirty="0"/>
              <a:t>Strict Groundwater use control:  </a:t>
            </a:r>
            <a:endParaRPr lang="en-AU" sz="2800" dirty="0" smtClean="0"/>
          </a:p>
          <a:p>
            <a:pPr lvl="1"/>
            <a:r>
              <a:rPr lang="en-AU" dirty="0"/>
              <a:t>c</a:t>
            </a:r>
            <a:r>
              <a:rPr lang="en-AU" dirty="0" smtClean="0"/>
              <a:t>losure </a:t>
            </a:r>
            <a:r>
              <a:rPr lang="en-AU" dirty="0"/>
              <a:t>of groundwater wells (about 7,000 wells of </a:t>
            </a:r>
            <a:r>
              <a:rPr lang="en-AU" dirty="0" smtClean="0"/>
              <a:t>20,000 wells)</a:t>
            </a:r>
          </a:p>
          <a:p>
            <a:pPr lvl="1"/>
            <a:r>
              <a:rPr lang="en-AU" dirty="0" smtClean="0"/>
              <a:t>IC </a:t>
            </a:r>
            <a:r>
              <a:rPr lang="en-AU" dirty="0"/>
              <a:t>cards that </a:t>
            </a:r>
            <a:r>
              <a:rPr lang="en-AU" dirty="0" smtClean="0"/>
              <a:t>control groundwater pump use and costs</a:t>
            </a:r>
            <a:endParaRPr lang="en-AU" dirty="0"/>
          </a:p>
          <a:p>
            <a:pPr lvl="0"/>
            <a:r>
              <a:rPr lang="en-AU" sz="2800" dirty="0"/>
              <a:t>Water saving practices: canal lining, irrigation practices, agronomy, cropping patterns, reducing canal lengths to reduce evaporation</a:t>
            </a:r>
          </a:p>
          <a:p>
            <a:pPr lvl="0"/>
            <a:r>
              <a:rPr lang="en-AU" sz="2800" dirty="0" smtClean="0"/>
              <a:t>Changed cropping patterns to increasing </a:t>
            </a:r>
            <a:r>
              <a:rPr lang="en-AU" sz="2800" dirty="0"/>
              <a:t>farmer </a:t>
            </a:r>
            <a:r>
              <a:rPr lang="en-AU" sz="2800" dirty="0" smtClean="0"/>
              <a:t>incomes</a:t>
            </a:r>
            <a:endParaRPr lang="en-AU" sz="2800" dirty="0"/>
          </a:p>
          <a:p>
            <a:pPr lvl="0"/>
            <a:r>
              <a:rPr lang="en-AU" sz="2800" dirty="0"/>
              <a:t>Pollution control (via Environment Department</a:t>
            </a:r>
            <a:r>
              <a:rPr lang="en-AU" sz="2800" dirty="0" smtClean="0"/>
              <a:t>)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981</Words>
  <Application>Microsoft Office PowerPoint</Application>
  <PresentationFormat>On-screen Show (4:3)</PresentationFormat>
  <Paragraphs>117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Institutional Context for IWRM and River Basin Planning in China</vt:lpstr>
      <vt:lpstr>National Level River Basin Administration in China</vt:lpstr>
      <vt:lpstr>The Yellow River Example</vt:lpstr>
      <vt:lpstr>The Haihe Basin and Bohai Sea Example</vt:lpstr>
      <vt:lpstr>Slide 5</vt:lpstr>
      <vt:lpstr>Serious Impacts on the Bohai Sea</vt:lpstr>
      <vt:lpstr>Hai Basin- Institutional Arrangements</vt:lpstr>
      <vt:lpstr>The Shiyang Basin Example</vt:lpstr>
      <vt:lpstr>The Shiyang RB Example</vt:lpstr>
      <vt:lpstr>Slide 10</vt:lpstr>
      <vt:lpstr>Some concluding comments on the Chinese approach to River Basin management</vt:lpstr>
      <vt:lpstr>Some concluding comments (2)</vt:lpstr>
      <vt:lpstr>Some concluding comments (3)</vt:lpstr>
      <vt:lpstr>Some concluding comments (4)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57</cp:revision>
  <dcterms:created xsi:type="dcterms:W3CDTF">2015-02-01T06:07:08Z</dcterms:created>
  <dcterms:modified xsi:type="dcterms:W3CDTF">2015-02-02T10:41:54Z</dcterms:modified>
</cp:coreProperties>
</file>